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31"/>
  </p:handoutMasterIdLst>
  <p:sldIdLst>
    <p:sldId id="260" r:id="rId2"/>
    <p:sldId id="293" r:id="rId3"/>
    <p:sldId id="294" r:id="rId4"/>
    <p:sldId id="304" r:id="rId5"/>
    <p:sldId id="305" r:id="rId6"/>
    <p:sldId id="306" r:id="rId7"/>
    <p:sldId id="299" r:id="rId8"/>
    <p:sldId id="290" r:id="rId9"/>
    <p:sldId id="268" r:id="rId10"/>
    <p:sldId id="310" r:id="rId11"/>
    <p:sldId id="314" r:id="rId12"/>
    <p:sldId id="312" r:id="rId13"/>
    <p:sldId id="309" r:id="rId14"/>
    <p:sldId id="308" r:id="rId15"/>
    <p:sldId id="313" r:id="rId16"/>
    <p:sldId id="311" r:id="rId17"/>
    <p:sldId id="315" r:id="rId18"/>
    <p:sldId id="307" r:id="rId19"/>
    <p:sldId id="301" r:id="rId20"/>
    <p:sldId id="302" r:id="rId21"/>
    <p:sldId id="300" r:id="rId22"/>
    <p:sldId id="291" r:id="rId23"/>
    <p:sldId id="316" r:id="rId24"/>
    <p:sldId id="297" r:id="rId25"/>
    <p:sldId id="292" r:id="rId26"/>
    <p:sldId id="317" r:id="rId27"/>
    <p:sldId id="318" r:id="rId28"/>
    <p:sldId id="319" r:id="rId29"/>
    <p:sldId id="303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368C8B-2873-4634-B94B-4C4C8535159F}" type="datetimeFigureOut">
              <a:rPr lang="en-US"/>
              <a:pPr>
                <a:defRPr/>
              </a:pPr>
              <a:t>01-Nov-15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C266335-25D7-4865-8E6D-462F317DB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62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01899"/>
            <a:ext cx="7772400" cy="1008063"/>
          </a:xfrm>
        </p:spPr>
        <p:txBody>
          <a:bodyPr anchor="t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23266"/>
            <a:ext cx="6858000" cy="113453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01-Nov-15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962651"/>
            <a:ext cx="9144000" cy="885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65597" cy="210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150" y="5651499"/>
            <a:ext cx="2419350" cy="76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78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01-Nov-15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44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01-Nov-15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93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01-Nov-15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494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01-Nov-15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89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01-Nov-15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78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01-Nov-15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35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01-Nov-15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88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01-Nov-15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235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01-Nov-15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905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01-Nov-15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6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641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01-Nov-15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60" y="6129362"/>
            <a:ext cx="1608590" cy="50710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3909853" y="6251127"/>
            <a:ext cx="1794081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25" dirty="0" smtClean="0"/>
              <a:t>© HKAC | Hong Kong | 3 Nov 15 | </a:t>
            </a:r>
            <a:fld id="{6F166468-95E4-3841-B6CF-16080931CE73}" type="slidenum">
              <a:rPr lang="en-US" sz="825" smtClean="0"/>
              <a:pPr/>
              <a:t>‹#›</a:t>
            </a:fld>
            <a:endParaRPr lang="en-US" sz="825" dirty="0" smtClean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" y="6129362"/>
            <a:ext cx="3167822" cy="72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44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34604" y="2424323"/>
            <a:ext cx="7886700" cy="1757711"/>
          </a:xfrm>
        </p:spPr>
        <p:txBody>
          <a:bodyPr>
            <a:noAutofit/>
          </a:bodyPr>
          <a:lstStyle/>
          <a:p>
            <a:pPr eaLnBrk="1" hangingPunct="1"/>
            <a:r>
              <a:rPr lang="en-AU" altLang="en-US" sz="6000" dirty="0" smtClean="0"/>
              <a:t>Transaction structure &amp; jurisdictions</a:t>
            </a:r>
            <a:endParaRPr lang="en-US" altLang="en-US" sz="6000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34604" y="4393407"/>
            <a:ext cx="7886700" cy="692944"/>
          </a:xfrm>
        </p:spPr>
        <p:txBody>
          <a:bodyPr>
            <a:normAutofit/>
          </a:bodyPr>
          <a:lstStyle/>
          <a:p>
            <a:pPr eaLnBrk="1" hangingPunct="1"/>
            <a:r>
              <a:rPr lang="en-AU" altLang="en-US" sz="3200" b="1" dirty="0" smtClean="0"/>
              <a:t>John Fulton, Head of Tax</a:t>
            </a:r>
            <a:endParaRPr lang="en-US" altLang="en-US" sz="3200" b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875" y="5143500"/>
            <a:ext cx="2001764" cy="62876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596" y="0"/>
            <a:ext cx="9165596" cy="15811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Developing a deal structure with SPC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68188"/>
            <a:ext cx="7886700" cy="52087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07251" y="4696566"/>
            <a:ext cx="1240473" cy="730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Lessee</a:t>
            </a:r>
            <a:endParaRPr lang="en-US" sz="2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en-US" sz="1600" b="1" dirty="0" smtClean="0">
                <a:solidFill>
                  <a:schemeClr val="tx2"/>
                </a:solidFill>
              </a:rPr>
              <a:t>[ ] </a:t>
            </a:r>
            <a:endParaRPr lang="en-US" sz="1600" b="1" dirty="0">
              <a:solidFill>
                <a:schemeClr val="tx2"/>
              </a:solidFill>
            </a:endParaRPr>
          </a:p>
        </p:txBody>
      </p:sp>
      <p:cxnSp>
        <p:nvCxnSpPr>
          <p:cNvPr id="5" name="Straight Connector 62"/>
          <p:cNvCxnSpPr>
            <a:cxnSpLocks noChangeShapeType="1"/>
            <a:stCxn id="6" idx="2"/>
            <a:endCxn id="4" idx="0"/>
          </p:cNvCxnSpPr>
          <p:nvPr/>
        </p:nvCxnSpPr>
        <p:spPr bwMode="auto">
          <a:xfrm>
            <a:off x="4327488" y="3735496"/>
            <a:ext cx="0" cy="961070"/>
          </a:xfrm>
          <a:prstGeom prst="line">
            <a:avLst/>
          </a:prstGeom>
          <a:noFill/>
          <a:ln w="25400" algn="ctr">
            <a:solidFill>
              <a:srgbClr val="4A7EBB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6" name="Rectangle 5"/>
          <p:cNvSpPr/>
          <p:nvPr/>
        </p:nvSpPr>
        <p:spPr>
          <a:xfrm>
            <a:off x="3707251" y="3004719"/>
            <a:ext cx="1240473" cy="730777"/>
          </a:xfrm>
          <a:prstGeom prst="rect">
            <a:avLst/>
          </a:prstGeom>
          <a:noFill/>
          <a:ln w="12700">
            <a:solidFill>
              <a:schemeClr val="bg1">
                <a:lumMod val="85000"/>
              </a:schemeClr>
            </a:solidFill>
            <a:prstDash val="lgDash"/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37"/>
          <p:cNvSpPr txBox="1">
            <a:spLocks noChangeArrowheads="1"/>
          </p:cNvSpPr>
          <p:nvPr/>
        </p:nvSpPr>
        <p:spPr bwMode="auto">
          <a:xfrm>
            <a:off x="4416565" y="4008665"/>
            <a:ext cx="2164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000" dirty="0" smtClean="0">
                <a:solidFill>
                  <a:schemeClr val="tx2"/>
                </a:solidFill>
                <a:latin typeface="Calibri" pitchFamily="34" charset="0"/>
              </a:rPr>
              <a:t>Operating lease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85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Developing a deal structure with SPC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68188"/>
            <a:ext cx="7886700" cy="52087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07251" y="4696566"/>
            <a:ext cx="1240473" cy="730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Lessee</a:t>
            </a:r>
            <a:endParaRPr lang="en-US" sz="2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en-US" sz="1600" b="1" dirty="0" smtClean="0">
                <a:solidFill>
                  <a:schemeClr val="tx2"/>
                </a:solidFill>
              </a:rPr>
              <a:t>[ ] </a:t>
            </a:r>
            <a:endParaRPr lang="en-US" sz="1600" b="1" dirty="0">
              <a:solidFill>
                <a:schemeClr val="tx2"/>
              </a:solidFill>
            </a:endParaRPr>
          </a:p>
        </p:txBody>
      </p:sp>
      <p:cxnSp>
        <p:nvCxnSpPr>
          <p:cNvPr id="5" name="Straight Connector 62"/>
          <p:cNvCxnSpPr>
            <a:cxnSpLocks noChangeShapeType="1"/>
            <a:stCxn id="6" idx="2"/>
            <a:endCxn id="4" idx="0"/>
          </p:cNvCxnSpPr>
          <p:nvPr/>
        </p:nvCxnSpPr>
        <p:spPr bwMode="auto">
          <a:xfrm>
            <a:off x="4327488" y="3735496"/>
            <a:ext cx="0" cy="961070"/>
          </a:xfrm>
          <a:prstGeom prst="line">
            <a:avLst/>
          </a:prstGeom>
          <a:noFill/>
          <a:ln w="25400" algn="ctr">
            <a:solidFill>
              <a:srgbClr val="4A7EBB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6" name="Rectangle 5"/>
          <p:cNvSpPr/>
          <p:nvPr/>
        </p:nvSpPr>
        <p:spPr>
          <a:xfrm>
            <a:off x="3707251" y="3004719"/>
            <a:ext cx="1240473" cy="730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3">
                <a:lumMod val="75000"/>
              </a:schemeClr>
            </a:solidFill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sz="2000" b="1" dirty="0" smtClean="0">
                <a:solidFill>
                  <a:schemeClr val="accent3">
                    <a:lumMod val="50000"/>
                  </a:schemeClr>
                </a:solidFill>
              </a:rPr>
              <a:t>Lessor</a:t>
            </a:r>
            <a:endParaRPr lang="en-A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37"/>
          <p:cNvSpPr txBox="1">
            <a:spLocks noChangeArrowheads="1"/>
          </p:cNvSpPr>
          <p:nvPr/>
        </p:nvSpPr>
        <p:spPr bwMode="auto">
          <a:xfrm>
            <a:off x="4416565" y="4008665"/>
            <a:ext cx="2164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000" dirty="0" smtClean="0">
                <a:solidFill>
                  <a:schemeClr val="tx2"/>
                </a:solidFill>
                <a:latin typeface="Calibri" pitchFamily="34" charset="0"/>
              </a:rPr>
              <a:t>Operating lease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465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Developing a deal structure with SPC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68188"/>
            <a:ext cx="7886700" cy="52087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07251" y="4696566"/>
            <a:ext cx="1240473" cy="730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Lessee</a:t>
            </a:r>
            <a:endParaRPr lang="en-US" sz="2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en-US" sz="1600" b="1" dirty="0" smtClean="0">
                <a:solidFill>
                  <a:schemeClr val="tx2"/>
                </a:solidFill>
              </a:rPr>
              <a:t>[ ] </a:t>
            </a:r>
            <a:endParaRPr lang="en-US" sz="1600" b="1" dirty="0">
              <a:solidFill>
                <a:schemeClr val="tx2"/>
              </a:solidFill>
            </a:endParaRPr>
          </a:p>
        </p:txBody>
      </p:sp>
      <p:cxnSp>
        <p:nvCxnSpPr>
          <p:cNvPr id="5" name="Straight Connector 62"/>
          <p:cNvCxnSpPr>
            <a:cxnSpLocks noChangeShapeType="1"/>
            <a:stCxn id="6" idx="2"/>
            <a:endCxn id="4" idx="0"/>
          </p:cNvCxnSpPr>
          <p:nvPr/>
        </p:nvCxnSpPr>
        <p:spPr bwMode="auto">
          <a:xfrm>
            <a:off x="4327488" y="3735496"/>
            <a:ext cx="0" cy="961070"/>
          </a:xfrm>
          <a:prstGeom prst="line">
            <a:avLst/>
          </a:prstGeom>
          <a:noFill/>
          <a:ln w="25400" algn="ctr">
            <a:solidFill>
              <a:srgbClr val="4A7EBB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6" name="Rectangle 5"/>
          <p:cNvSpPr/>
          <p:nvPr/>
        </p:nvSpPr>
        <p:spPr>
          <a:xfrm>
            <a:off x="3707251" y="3004719"/>
            <a:ext cx="1240473" cy="730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3">
                <a:lumMod val="75000"/>
              </a:schemeClr>
            </a:solidFill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sz="2000" b="1" dirty="0" smtClean="0">
                <a:solidFill>
                  <a:schemeClr val="accent3">
                    <a:lumMod val="50000"/>
                  </a:schemeClr>
                </a:solidFill>
              </a:rPr>
              <a:t>Lessor</a:t>
            </a:r>
            <a:endParaRPr lang="en-AU" sz="20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en-AU" sz="1600" b="1" dirty="0">
                <a:solidFill>
                  <a:schemeClr val="accent3">
                    <a:lumMod val="50000"/>
                  </a:schemeClr>
                </a:solidFill>
              </a:rPr>
              <a:t>[Ireland]</a:t>
            </a:r>
          </a:p>
        </p:txBody>
      </p:sp>
      <p:sp>
        <p:nvSpPr>
          <p:cNvPr id="7" name="TextBox 37"/>
          <p:cNvSpPr txBox="1">
            <a:spLocks noChangeArrowheads="1"/>
          </p:cNvSpPr>
          <p:nvPr/>
        </p:nvSpPr>
        <p:spPr bwMode="auto">
          <a:xfrm>
            <a:off x="4416565" y="4008665"/>
            <a:ext cx="2164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000" dirty="0" smtClean="0">
                <a:solidFill>
                  <a:schemeClr val="tx2"/>
                </a:solidFill>
                <a:latin typeface="Calibri" pitchFamily="34" charset="0"/>
              </a:rPr>
              <a:t>Operating lease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18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Developing a deal structure with SPC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68188"/>
            <a:ext cx="7886700" cy="52087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07251" y="4696566"/>
            <a:ext cx="1240473" cy="730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Lessee</a:t>
            </a:r>
            <a:endParaRPr lang="en-US" sz="2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en-US" sz="1600" b="1" dirty="0" smtClean="0">
                <a:solidFill>
                  <a:schemeClr val="tx2"/>
                </a:solidFill>
              </a:rPr>
              <a:t>[ ] </a:t>
            </a:r>
            <a:endParaRPr lang="en-US" sz="1600" b="1" dirty="0">
              <a:solidFill>
                <a:schemeClr val="tx2"/>
              </a:solidFill>
            </a:endParaRPr>
          </a:p>
        </p:txBody>
      </p:sp>
      <p:cxnSp>
        <p:nvCxnSpPr>
          <p:cNvPr id="5" name="Straight Connector 62"/>
          <p:cNvCxnSpPr>
            <a:cxnSpLocks noChangeShapeType="1"/>
            <a:stCxn id="6" idx="2"/>
            <a:endCxn id="4" idx="0"/>
          </p:cNvCxnSpPr>
          <p:nvPr/>
        </p:nvCxnSpPr>
        <p:spPr bwMode="auto">
          <a:xfrm>
            <a:off x="4327488" y="3735496"/>
            <a:ext cx="0" cy="961070"/>
          </a:xfrm>
          <a:prstGeom prst="line">
            <a:avLst/>
          </a:prstGeom>
          <a:noFill/>
          <a:ln w="25400" algn="ctr">
            <a:solidFill>
              <a:srgbClr val="4A7EBB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6" name="Rectangle 5"/>
          <p:cNvSpPr/>
          <p:nvPr/>
        </p:nvSpPr>
        <p:spPr>
          <a:xfrm>
            <a:off x="3707251" y="3004719"/>
            <a:ext cx="1240473" cy="730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3">
                <a:lumMod val="75000"/>
              </a:schemeClr>
            </a:solidFill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sz="2000" b="1" dirty="0" smtClean="0">
                <a:solidFill>
                  <a:schemeClr val="accent3">
                    <a:lumMod val="50000"/>
                  </a:schemeClr>
                </a:solidFill>
              </a:rPr>
              <a:t>Lessor</a:t>
            </a:r>
            <a:endParaRPr lang="en-AU" sz="20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en-AU" sz="1600" b="1" dirty="0">
                <a:solidFill>
                  <a:schemeClr val="accent3">
                    <a:lumMod val="50000"/>
                  </a:schemeClr>
                </a:solidFill>
              </a:rPr>
              <a:t>[Ireland]</a:t>
            </a:r>
          </a:p>
        </p:txBody>
      </p:sp>
      <p:sp>
        <p:nvSpPr>
          <p:cNvPr id="7" name="TextBox 37"/>
          <p:cNvSpPr txBox="1">
            <a:spLocks noChangeArrowheads="1"/>
          </p:cNvSpPr>
          <p:nvPr/>
        </p:nvSpPr>
        <p:spPr bwMode="auto">
          <a:xfrm>
            <a:off x="4416565" y="4008665"/>
            <a:ext cx="2164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000" dirty="0" smtClean="0">
                <a:solidFill>
                  <a:schemeClr val="tx2"/>
                </a:solidFill>
                <a:latin typeface="Calibri" pitchFamily="34" charset="0"/>
              </a:rPr>
              <a:t>Operating lease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" name="TextBox 37"/>
          <p:cNvSpPr txBox="1">
            <a:spLocks noChangeArrowheads="1"/>
          </p:cNvSpPr>
          <p:nvPr/>
        </p:nvSpPr>
        <p:spPr bwMode="auto">
          <a:xfrm>
            <a:off x="5307422" y="2565283"/>
            <a:ext cx="32682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000" dirty="0" smtClean="0">
                <a:solidFill>
                  <a:schemeClr val="tx2"/>
                </a:solidFill>
                <a:latin typeface="Calibri" pitchFamily="34" charset="0"/>
              </a:rPr>
              <a:t>Loans, shares, other interests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14690" y="1329267"/>
            <a:ext cx="1240473" cy="730777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sz="2000" b="1" dirty="0" smtClean="0">
                <a:solidFill>
                  <a:schemeClr val="bg1">
                    <a:lumMod val="50000"/>
                  </a:schemeClr>
                </a:solidFill>
              </a:rPr>
              <a:t>Investors</a:t>
            </a:r>
            <a:endParaRPr lang="en-AU" sz="20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en-AU" sz="1600" b="1" dirty="0" smtClean="0">
                <a:solidFill>
                  <a:schemeClr val="bg1">
                    <a:lumMod val="50000"/>
                  </a:schemeClr>
                </a:solidFill>
              </a:rPr>
              <a:t>[ ]</a:t>
            </a:r>
            <a:endParaRPr lang="en-AU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8" name="Straight Connector 62"/>
          <p:cNvCxnSpPr>
            <a:cxnSpLocks noChangeShapeType="1"/>
          </p:cNvCxnSpPr>
          <p:nvPr/>
        </p:nvCxnSpPr>
        <p:spPr bwMode="auto">
          <a:xfrm flipH="1">
            <a:off x="4802619" y="2060044"/>
            <a:ext cx="832307" cy="944675"/>
          </a:xfrm>
          <a:prstGeom prst="line">
            <a:avLst/>
          </a:prstGeom>
          <a:noFill/>
          <a:ln w="25400" algn="ctr">
            <a:solidFill>
              <a:srgbClr val="4A7EBB"/>
            </a:solidFill>
            <a:prstDash val="dash"/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591670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Developing a deal structure with SPC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68188"/>
            <a:ext cx="7886700" cy="52087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07251" y="4696566"/>
            <a:ext cx="1240473" cy="730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Lessee</a:t>
            </a:r>
            <a:endParaRPr lang="en-US" sz="2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en-US" sz="1600" b="1" dirty="0" smtClean="0">
                <a:solidFill>
                  <a:schemeClr val="tx2"/>
                </a:solidFill>
              </a:rPr>
              <a:t>[ ] </a:t>
            </a:r>
            <a:endParaRPr lang="en-US" sz="1600" b="1" dirty="0">
              <a:solidFill>
                <a:schemeClr val="tx2"/>
              </a:solidFill>
            </a:endParaRPr>
          </a:p>
        </p:txBody>
      </p:sp>
      <p:cxnSp>
        <p:nvCxnSpPr>
          <p:cNvPr id="5" name="Straight Connector 62"/>
          <p:cNvCxnSpPr>
            <a:cxnSpLocks noChangeShapeType="1"/>
            <a:stCxn id="6" idx="2"/>
            <a:endCxn id="4" idx="0"/>
          </p:cNvCxnSpPr>
          <p:nvPr/>
        </p:nvCxnSpPr>
        <p:spPr bwMode="auto">
          <a:xfrm>
            <a:off x="4327488" y="3735496"/>
            <a:ext cx="0" cy="961070"/>
          </a:xfrm>
          <a:prstGeom prst="line">
            <a:avLst/>
          </a:prstGeom>
          <a:noFill/>
          <a:ln w="25400" algn="ctr">
            <a:solidFill>
              <a:srgbClr val="4A7EBB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6" name="Rectangle 5"/>
          <p:cNvSpPr/>
          <p:nvPr/>
        </p:nvSpPr>
        <p:spPr>
          <a:xfrm>
            <a:off x="3707251" y="3004719"/>
            <a:ext cx="1240473" cy="730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3">
                <a:lumMod val="75000"/>
              </a:schemeClr>
            </a:solidFill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sz="2000" b="1" dirty="0" smtClean="0">
                <a:solidFill>
                  <a:schemeClr val="accent3">
                    <a:lumMod val="50000"/>
                  </a:schemeClr>
                </a:solidFill>
              </a:rPr>
              <a:t>Lessor</a:t>
            </a:r>
            <a:endParaRPr lang="en-AU" sz="20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en-AU" sz="1600" b="1" dirty="0">
                <a:solidFill>
                  <a:schemeClr val="accent3">
                    <a:lumMod val="50000"/>
                  </a:schemeClr>
                </a:solidFill>
              </a:rPr>
              <a:t>[Ireland]</a:t>
            </a:r>
          </a:p>
        </p:txBody>
      </p:sp>
      <p:sp>
        <p:nvSpPr>
          <p:cNvPr id="7" name="TextBox 37"/>
          <p:cNvSpPr txBox="1">
            <a:spLocks noChangeArrowheads="1"/>
          </p:cNvSpPr>
          <p:nvPr/>
        </p:nvSpPr>
        <p:spPr bwMode="auto">
          <a:xfrm>
            <a:off x="4416565" y="4008665"/>
            <a:ext cx="2164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000" dirty="0" smtClean="0">
                <a:solidFill>
                  <a:schemeClr val="tx2"/>
                </a:solidFill>
                <a:latin typeface="Calibri" pitchFamily="34" charset="0"/>
              </a:rPr>
              <a:t>Operating lease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" name="TextBox 37"/>
          <p:cNvSpPr txBox="1">
            <a:spLocks noChangeArrowheads="1"/>
          </p:cNvSpPr>
          <p:nvPr/>
        </p:nvSpPr>
        <p:spPr bwMode="auto">
          <a:xfrm>
            <a:off x="5307422" y="2565283"/>
            <a:ext cx="32682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000" dirty="0" smtClean="0">
                <a:solidFill>
                  <a:schemeClr val="tx2"/>
                </a:solidFill>
                <a:latin typeface="Calibri" pitchFamily="34" charset="0"/>
              </a:rPr>
              <a:t>Loans, shares, other interests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14690" y="1329267"/>
            <a:ext cx="1240473" cy="730777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sz="2000" b="1" dirty="0" smtClean="0">
                <a:solidFill>
                  <a:schemeClr val="bg1">
                    <a:lumMod val="50000"/>
                  </a:schemeClr>
                </a:solidFill>
              </a:rPr>
              <a:t>Investors</a:t>
            </a:r>
            <a:endParaRPr lang="en-AU" sz="20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en-AU" sz="1600" b="1" dirty="0" smtClean="0">
                <a:solidFill>
                  <a:schemeClr val="bg1">
                    <a:lumMod val="50000"/>
                  </a:schemeClr>
                </a:solidFill>
              </a:rPr>
              <a:t>[ ]</a:t>
            </a:r>
            <a:endParaRPr lang="en-AU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8" name="Straight Connector 62"/>
          <p:cNvCxnSpPr>
            <a:cxnSpLocks noChangeShapeType="1"/>
          </p:cNvCxnSpPr>
          <p:nvPr/>
        </p:nvCxnSpPr>
        <p:spPr bwMode="auto">
          <a:xfrm flipH="1">
            <a:off x="4802619" y="2060044"/>
            <a:ext cx="832307" cy="944675"/>
          </a:xfrm>
          <a:prstGeom prst="line">
            <a:avLst/>
          </a:prstGeom>
          <a:noFill/>
          <a:ln w="25400" algn="ctr">
            <a:solidFill>
              <a:srgbClr val="4A7EBB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9" name="TextBox 37"/>
          <p:cNvSpPr txBox="1">
            <a:spLocks noChangeArrowheads="1"/>
          </p:cNvSpPr>
          <p:nvPr/>
        </p:nvSpPr>
        <p:spPr bwMode="auto">
          <a:xfrm>
            <a:off x="910524" y="3998662"/>
            <a:ext cx="10892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000" b="1" i="1" dirty="0" smtClean="0">
                <a:solidFill>
                  <a:schemeClr val="tx2"/>
                </a:solidFill>
                <a:latin typeface="Calibri" pitchFamily="34" charset="0"/>
              </a:rPr>
              <a:t>No WHT</a:t>
            </a:r>
            <a:endParaRPr lang="en-US" sz="2000" b="1" i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6" name="TextBox 37"/>
          <p:cNvSpPr txBox="1">
            <a:spLocks noChangeArrowheads="1"/>
          </p:cNvSpPr>
          <p:nvPr/>
        </p:nvSpPr>
        <p:spPr bwMode="auto">
          <a:xfrm>
            <a:off x="628650" y="3134158"/>
            <a:ext cx="17598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000" b="1" i="1" dirty="0" smtClean="0">
                <a:solidFill>
                  <a:schemeClr val="tx2"/>
                </a:solidFill>
                <a:latin typeface="Calibri" pitchFamily="34" charset="0"/>
              </a:rPr>
              <a:t>Efficient tax</a:t>
            </a:r>
            <a:endParaRPr lang="en-US" sz="2000" b="1" i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7" name="TextBox 37"/>
          <p:cNvSpPr txBox="1">
            <a:spLocks noChangeArrowheads="1"/>
          </p:cNvSpPr>
          <p:nvPr/>
        </p:nvSpPr>
        <p:spPr bwMode="auto">
          <a:xfrm>
            <a:off x="1568984" y="2149895"/>
            <a:ext cx="10892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000" b="1" i="1" dirty="0" smtClean="0">
                <a:solidFill>
                  <a:schemeClr val="tx2"/>
                </a:solidFill>
                <a:latin typeface="Calibri" pitchFamily="34" charset="0"/>
              </a:rPr>
              <a:t>No WHT</a:t>
            </a:r>
            <a:endParaRPr lang="en-US" sz="2000" b="1" i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2218210" y="4004294"/>
            <a:ext cx="1210235" cy="408415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2218210" y="3128147"/>
            <a:ext cx="1210235" cy="408415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2823327" y="2155452"/>
            <a:ext cx="1210235" cy="408415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41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Developing a deal structure with SPC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68188"/>
            <a:ext cx="7886700" cy="52087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07251" y="4696566"/>
            <a:ext cx="1240473" cy="730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Lessee</a:t>
            </a:r>
            <a:endParaRPr lang="en-US" sz="2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en-US" sz="1600" b="1" dirty="0" smtClean="0">
                <a:solidFill>
                  <a:schemeClr val="tx2"/>
                </a:solidFill>
              </a:rPr>
              <a:t>[ ] </a:t>
            </a:r>
            <a:endParaRPr lang="en-US" sz="1600" b="1" dirty="0">
              <a:solidFill>
                <a:schemeClr val="tx2"/>
              </a:solidFill>
            </a:endParaRPr>
          </a:p>
        </p:txBody>
      </p:sp>
      <p:cxnSp>
        <p:nvCxnSpPr>
          <p:cNvPr id="5" name="Straight Connector 62"/>
          <p:cNvCxnSpPr>
            <a:cxnSpLocks noChangeShapeType="1"/>
            <a:stCxn id="6" idx="2"/>
            <a:endCxn id="4" idx="0"/>
          </p:cNvCxnSpPr>
          <p:nvPr/>
        </p:nvCxnSpPr>
        <p:spPr bwMode="auto">
          <a:xfrm>
            <a:off x="4327488" y="3735496"/>
            <a:ext cx="0" cy="961070"/>
          </a:xfrm>
          <a:prstGeom prst="line">
            <a:avLst/>
          </a:prstGeom>
          <a:noFill/>
          <a:ln w="25400" algn="ctr">
            <a:solidFill>
              <a:srgbClr val="4A7EBB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6" name="Rectangle 5"/>
          <p:cNvSpPr/>
          <p:nvPr/>
        </p:nvSpPr>
        <p:spPr>
          <a:xfrm>
            <a:off x="3707251" y="3004719"/>
            <a:ext cx="1240473" cy="730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3">
                <a:lumMod val="75000"/>
              </a:schemeClr>
            </a:solidFill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sz="2000" b="1" dirty="0" smtClean="0">
                <a:solidFill>
                  <a:schemeClr val="accent3">
                    <a:lumMod val="50000"/>
                  </a:schemeClr>
                </a:solidFill>
              </a:rPr>
              <a:t>Lessor</a:t>
            </a:r>
            <a:endParaRPr lang="en-AU" sz="20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en-AU" sz="1600" b="1" dirty="0">
                <a:solidFill>
                  <a:schemeClr val="accent3">
                    <a:lumMod val="50000"/>
                  </a:schemeClr>
                </a:solidFill>
              </a:rPr>
              <a:t>[Ireland]</a:t>
            </a:r>
          </a:p>
        </p:txBody>
      </p:sp>
      <p:sp>
        <p:nvSpPr>
          <p:cNvPr id="7" name="TextBox 37"/>
          <p:cNvSpPr txBox="1">
            <a:spLocks noChangeArrowheads="1"/>
          </p:cNvSpPr>
          <p:nvPr/>
        </p:nvSpPr>
        <p:spPr bwMode="auto">
          <a:xfrm>
            <a:off x="4499683" y="3682203"/>
            <a:ext cx="15370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000" dirty="0" smtClean="0">
                <a:solidFill>
                  <a:schemeClr val="tx2"/>
                </a:solidFill>
                <a:latin typeface="Calibri" pitchFamily="34" charset="0"/>
              </a:rPr>
              <a:t>Head lease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" name="TextBox 37"/>
          <p:cNvSpPr txBox="1">
            <a:spLocks noChangeArrowheads="1"/>
          </p:cNvSpPr>
          <p:nvPr/>
        </p:nvSpPr>
        <p:spPr bwMode="auto">
          <a:xfrm>
            <a:off x="5307422" y="2565283"/>
            <a:ext cx="32682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000" dirty="0" smtClean="0">
                <a:solidFill>
                  <a:schemeClr val="tx2"/>
                </a:solidFill>
                <a:latin typeface="Calibri" pitchFamily="34" charset="0"/>
              </a:rPr>
              <a:t>Loans, shares, other interests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14690" y="1329267"/>
            <a:ext cx="1240473" cy="730777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sz="2000" b="1" dirty="0" smtClean="0">
                <a:solidFill>
                  <a:schemeClr val="bg1">
                    <a:lumMod val="50000"/>
                  </a:schemeClr>
                </a:solidFill>
              </a:rPr>
              <a:t>Investors</a:t>
            </a:r>
            <a:endParaRPr lang="en-AU" sz="20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en-AU" sz="1600" b="1" dirty="0" smtClean="0">
                <a:solidFill>
                  <a:schemeClr val="bg1">
                    <a:lumMod val="50000"/>
                  </a:schemeClr>
                </a:solidFill>
              </a:rPr>
              <a:t>[ ]</a:t>
            </a:r>
            <a:endParaRPr lang="en-AU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8" name="Straight Connector 62"/>
          <p:cNvCxnSpPr>
            <a:cxnSpLocks noChangeShapeType="1"/>
          </p:cNvCxnSpPr>
          <p:nvPr/>
        </p:nvCxnSpPr>
        <p:spPr bwMode="auto">
          <a:xfrm flipH="1">
            <a:off x="4802619" y="2060044"/>
            <a:ext cx="832307" cy="944675"/>
          </a:xfrm>
          <a:prstGeom prst="line">
            <a:avLst/>
          </a:prstGeom>
          <a:noFill/>
          <a:ln w="25400" algn="ctr">
            <a:solidFill>
              <a:srgbClr val="4A7EBB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20" name="TextBox 37"/>
          <p:cNvSpPr txBox="1">
            <a:spLocks noChangeArrowheads="1"/>
          </p:cNvSpPr>
          <p:nvPr/>
        </p:nvSpPr>
        <p:spPr bwMode="auto">
          <a:xfrm>
            <a:off x="910524" y="3998662"/>
            <a:ext cx="10892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000" b="1" i="1" dirty="0" smtClean="0">
                <a:solidFill>
                  <a:schemeClr val="tx2"/>
                </a:solidFill>
                <a:latin typeface="Calibri" pitchFamily="34" charset="0"/>
              </a:rPr>
              <a:t>No WHT</a:t>
            </a:r>
            <a:endParaRPr lang="en-US" sz="2000" b="1" i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1" name="TextBox 37"/>
          <p:cNvSpPr txBox="1">
            <a:spLocks noChangeArrowheads="1"/>
          </p:cNvSpPr>
          <p:nvPr/>
        </p:nvSpPr>
        <p:spPr bwMode="auto">
          <a:xfrm>
            <a:off x="628650" y="3134158"/>
            <a:ext cx="17598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000" b="1" i="1" dirty="0" smtClean="0">
                <a:solidFill>
                  <a:schemeClr val="tx2"/>
                </a:solidFill>
                <a:latin typeface="Calibri" pitchFamily="34" charset="0"/>
              </a:rPr>
              <a:t>Efficient tax</a:t>
            </a:r>
            <a:endParaRPr lang="en-US" sz="2000" b="1" i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2" name="TextBox 37"/>
          <p:cNvSpPr txBox="1">
            <a:spLocks noChangeArrowheads="1"/>
          </p:cNvSpPr>
          <p:nvPr/>
        </p:nvSpPr>
        <p:spPr bwMode="auto">
          <a:xfrm>
            <a:off x="1568984" y="2149895"/>
            <a:ext cx="10892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000" b="1" i="1" dirty="0" smtClean="0">
                <a:solidFill>
                  <a:schemeClr val="tx2"/>
                </a:solidFill>
                <a:latin typeface="Calibri" pitchFamily="34" charset="0"/>
              </a:rPr>
              <a:t>No WHT</a:t>
            </a:r>
            <a:endParaRPr lang="en-US" sz="2000" b="1" i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2218210" y="4004294"/>
            <a:ext cx="1210235" cy="408415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2218210" y="3128147"/>
            <a:ext cx="1210235" cy="408415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2823327" y="2155452"/>
            <a:ext cx="1210235" cy="408415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737422" y="4064175"/>
            <a:ext cx="1210302" cy="227402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sz="1600" b="1" dirty="0" smtClean="0">
                <a:solidFill>
                  <a:schemeClr val="bg1">
                    <a:lumMod val="50000"/>
                  </a:schemeClr>
                </a:solidFill>
              </a:rPr>
              <a:t>[ ]</a:t>
            </a:r>
            <a:endParaRPr lang="en-AU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TextBox 37"/>
          <p:cNvSpPr txBox="1">
            <a:spLocks noChangeArrowheads="1"/>
          </p:cNvSpPr>
          <p:nvPr/>
        </p:nvSpPr>
        <p:spPr bwMode="auto">
          <a:xfrm>
            <a:off x="4512054" y="4252251"/>
            <a:ext cx="2164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000" dirty="0" smtClean="0">
                <a:solidFill>
                  <a:schemeClr val="tx2"/>
                </a:solidFill>
                <a:latin typeface="Calibri" pitchFamily="34" charset="0"/>
              </a:rPr>
              <a:t>Operating lease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290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86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Transaction structure &amp; jurisdictions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1	Developing a deal structure with SPC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521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Developing a deal structure with SPC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Ultimate </a:t>
            </a:r>
            <a:r>
              <a:rPr lang="en-US" dirty="0"/>
              <a:t>investor pays tax (if any) </a:t>
            </a:r>
            <a:r>
              <a:rPr lang="en-US" dirty="0" smtClean="0"/>
              <a:t>only </a:t>
            </a:r>
            <a:r>
              <a:rPr lang="en-US" dirty="0"/>
              <a:t>at </a:t>
            </a:r>
            <a:r>
              <a:rPr lang="en-US" dirty="0" smtClean="0"/>
              <a:t>home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      and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minimal </a:t>
            </a:r>
            <a:r>
              <a:rPr lang="en-US" dirty="0"/>
              <a:t>tax </a:t>
            </a:r>
            <a:r>
              <a:rPr lang="en-US" dirty="0" smtClean="0"/>
              <a:t>impediments </a:t>
            </a:r>
            <a:r>
              <a:rPr lang="en-US" dirty="0" smtClean="0"/>
              <a:t>on </a:t>
            </a:r>
            <a:r>
              <a:rPr lang="en-US" dirty="0"/>
              <a:t>the way through</a:t>
            </a:r>
          </a:p>
        </p:txBody>
      </p:sp>
    </p:spTree>
    <p:extLst>
      <p:ext uri="{BB962C8B-B14F-4D97-AF65-F5344CB8AC3E}">
        <p14:creationId xmlns:p14="http://schemas.microsoft.com/office/powerpoint/2010/main" val="3335856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Developing a deal structure with SPC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259856" cy="4351338"/>
          </a:xfrm>
        </p:spPr>
        <p:txBody>
          <a:bodyPr>
            <a:normAutofit/>
          </a:bodyPr>
          <a:lstStyle/>
          <a:p>
            <a:pPr marL="855663" lvl="0" indent="-855663"/>
            <a:r>
              <a:rPr lang="en-US" sz="3200" b="1" dirty="0"/>
              <a:t>Entry</a:t>
            </a:r>
            <a:r>
              <a:rPr lang="en-US" sz="3200" dirty="0"/>
              <a:t> </a:t>
            </a:r>
            <a:endParaRPr lang="en-US" sz="3200" dirty="0" smtClean="0"/>
          </a:p>
          <a:p>
            <a:pPr marL="855663" lvl="1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. aircraft </a:t>
            </a:r>
            <a:r>
              <a:rPr lang="en-US" dirty="0"/>
              <a:t>purchase, delivery, import, financing, security</a:t>
            </a:r>
            <a:r>
              <a:rPr lang="en-US" dirty="0" smtClean="0"/>
              <a:t>) </a:t>
            </a:r>
            <a:endParaRPr lang="en-US" dirty="0"/>
          </a:p>
          <a:p>
            <a:pPr lvl="0"/>
            <a:endParaRPr lang="en-US" b="1" dirty="0" smtClean="0"/>
          </a:p>
          <a:p>
            <a:pPr marL="855663" lvl="0" indent="-855663"/>
            <a:r>
              <a:rPr lang="en-US" sz="3200" b="1" dirty="0" smtClean="0"/>
              <a:t>Term</a:t>
            </a:r>
            <a:endParaRPr lang="en-US" sz="3200" dirty="0" smtClean="0"/>
          </a:p>
          <a:p>
            <a:pPr marL="855663" lvl="1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. aircraft </a:t>
            </a:r>
            <a:r>
              <a:rPr lang="en-US" dirty="0"/>
              <a:t>rentals, interest, expenses</a:t>
            </a:r>
            <a:r>
              <a:rPr lang="en-US" dirty="0" smtClean="0"/>
              <a:t>) </a:t>
            </a:r>
            <a:endParaRPr lang="en-US" dirty="0"/>
          </a:p>
          <a:p>
            <a:pPr lvl="0"/>
            <a:endParaRPr lang="en-US" b="1" dirty="0" smtClean="0"/>
          </a:p>
          <a:p>
            <a:pPr marL="855663" lvl="0" indent="-855663"/>
            <a:r>
              <a:rPr lang="en-US" sz="3200" b="1" dirty="0" smtClean="0"/>
              <a:t>Exit</a:t>
            </a:r>
            <a:r>
              <a:rPr lang="en-US" sz="3200" dirty="0" smtClean="0"/>
              <a:t> </a:t>
            </a:r>
          </a:p>
          <a:p>
            <a:pPr marL="855663" lvl="1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. aircraft </a:t>
            </a:r>
            <a:r>
              <a:rPr lang="en-US" dirty="0"/>
              <a:t>redelivery, export, sale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91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0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Developing a deal structure with SPC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5663" indent="-855663">
              <a:buNone/>
            </a:pPr>
            <a:r>
              <a:rPr lang="en-US" dirty="0" smtClean="0"/>
              <a:t>1 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Entry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en-US" dirty="0" smtClean="0"/>
              <a:t>Purchase </a:t>
            </a:r>
            <a:r>
              <a:rPr lang="en-US" dirty="0"/>
              <a:t>VAT, import </a:t>
            </a:r>
            <a:r>
              <a:rPr lang="en-US" dirty="0" smtClean="0"/>
              <a:t>VAT, customs duty, stamp duty, registration fees</a:t>
            </a:r>
            <a:endParaRPr lang="en-US" dirty="0"/>
          </a:p>
          <a:p>
            <a:pPr marL="855663" indent="-855663">
              <a:buNone/>
            </a:pPr>
            <a:endParaRPr lang="en-US" dirty="0" smtClean="0"/>
          </a:p>
          <a:p>
            <a:pPr marL="855663" indent="-855663">
              <a:buNone/>
            </a:pPr>
            <a:r>
              <a:rPr lang="en-US" dirty="0" smtClean="0"/>
              <a:t>2 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Term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en-US" b="1" dirty="0" smtClean="0"/>
              <a:t>WHT </a:t>
            </a:r>
            <a:r>
              <a:rPr lang="en-US" b="1" dirty="0"/>
              <a:t>(rent and </a:t>
            </a:r>
            <a:r>
              <a:rPr lang="en-US" b="1" dirty="0" smtClean="0"/>
              <a:t>interest)</a:t>
            </a:r>
            <a:r>
              <a:rPr lang="en-US" dirty="0" smtClean="0"/>
              <a:t>, VAT, </a:t>
            </a:r>
            <a:r>
              <a:rPr lang="en-US" b="1" dirty="0"/>
              <a:t>Corporate tax</a:t>
            </a:r>
            <a:r>
              <a:rPr lang="en-US" dirty="0"/>
              <a:t> (rate, </a:t>
            </a:r>
            <a:r>
              <a:rPr lang="en-US" dirty="0" smtClean="0"/>
              <a:t>deductions, grouping)</a:t>
            </a:r>
            <a:endParaRPr lang="en-US" dirty="0"/>
          </a:p>
          <a:p>
            <a:pPr marL="855663" indent="-855663">
              <a:buNone/>
            </a:pPr>
            <a:endParaRPr lang="en-US" dirty="0" smtClean="0"/>
          </a:p>
          <a:p>
            <a:pPr marL="855663" indent="-855663">
              <a:buNone/>
            </a:pPr>
            <a:r>
              <a:rPr lang="en-US" dirty="0" smtClean="0"/>
              <a:t>3 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Exit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en-US" dirty="0"/>
              <a:t>Corporate tax (rate, deductions, </a:t>
            </a:r>
            <a:r>
              <a:rPr lang="en-US" dirty="0" smtClean="0"/>
              <a:t>recapture, grouping),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/>
              <a:t>transfer taxes</a:t>
            </a:r>
          </a:p>
          <a:p>
            <a:pPr marL="855663" indent="-855663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2825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50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Transaction structure &amp; jurisdictions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2</a:t>
            </a:r>
            <a:r>
              <a:rPr lang="en-US" b="1" dirty="0">
                <a:solidFill>
                  <a:srgbClr val="002060"/>
                </a:solidFill>
              </a:rPr>
              <a:t>	Tradability of assets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672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Tradability of assets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5663" indent="-855663">
              <a:buNone/>
            </a:pPr>
            <a:r>
              <a:rPr lang="en-US" dirty="0" smtClean="0"/>
              <a:t>1 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Entry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en-US" dirty="0" smtClean="0"/>
              <a:t>Purchase </a:t>
            </a:r>
            <a:r>
              <a:rPr lang="en-US" dirty="0"/>
              <a:t>VAT, import </a:t>
            </a:r>
            <a:r>
              <a:rPr lang="en-US" dirty="0" smtClean="0"/>
              <a:t>VAT, customs duty, stamp duty, registration fees</a:t>
            </a:r>
            <a:endParaRPr lang="en-US" dirty="0"/>
          </a:p>
          <a:p>
            <a:pPr marL="855663" indent="-855663">
              <a:buNone/>
            </a:pPr>
            <a:endParaRPr lang="en-US" dirty="0" smtClean="0"/>
          </a:p>
          <a:p>
            <a:pPr marL="855663" indent="-855663">
              <a:buNone/>
            </a:pPr>
            <a:r>
              <a:rPr lang="en-US" dirty="0" smtClean="0"/>
              <a:t>2 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Term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en-US" b="1" dirty="0" smtClean="0"/>
              <a:t>WHT </a:t>
            </a:r>
            <a:r>
              <a:rPr lang="en-US" b="1" dirty="0"/>
              <a:t>(rent and </a:t>
            </a:r>
            <a:r>
              <a:rPr lang="en-US" b="1" dirty="0" smtClean="0"/>
              <a:t>interest)</a:t>
            </a:r>
            <a:r>
              <a:rPr lang="en-US" dirty="0" smtClean="0"/>
              <a:t>, VAT, </a:t>
            </a:r>
            <a:r>
              <a:rPr lang="en-US" b="1" dirty="0"/>
              <a:t>Corporate tax</a:t>
            </a:r>
            <a:r>
              <a:rPr lang="en-US" dirty="0"/>
              <a:t> (rate, </a:t>
            </a:r>
            <a:r>
              <a:rPr lang="en-US" dirty="0" smtClean="0"/>
              <a:t>deductions, grouping)</a:t>
            </a:r>
            <a:endParaRPr lang="en-US" dirty="0"/>
          </a:p>
          <a:p>
            <a:pPr marL="855663" indent="-855663">
              <a:buNone/>
            </a:pPr>
            <a:endParaRPr lang="en-US" dirty="0" smtClean="0"/>
          </a:p>
          <a:p>
            <a:pPr marL="855663" indent="-855663">
              <a:buNone/>
            </a:pPr>
            <a:r>
              <a:rPr lang="en-US" dirty="0" smtClean="0"/>
              <a:t>3 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Exit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en-US" dirty="0"/>
              <a:t>Corporate tax (rate, deductions, </a:t>
            </a:r>
            <a:r>
              <a:rPr lang="en-US" dirty="0" smtClean="0"/>
              <a:t>recapture, grouping),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transfer taxes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855663" indent="-855663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7974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842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Transaction structure &amp; jurisdictions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3</a:t>
            </a:r>
            <a:r>
              <a:rPr lang="en-US" b="1" dirty="0">
                <a:solidFill>
                  <a:srgbClr val="002060"/>
                </a:solidFill>
              </a:rPr>
              <a:t>	Suitable jurisdictions for operating leasing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3839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12" y="365126"/>
            <a:ext cx="8740588" cy="964141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Suitable jurisdictions for operating leasing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5663" indent="-855663">
              <a:buNone/>
            </a:pPr>
            <a:r>
              <a:rPr lang="en-US" dirty="0" smtClean="0"/>
              <a:t>1 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Entry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en-US" dirty="0" smtClean="0"/>
              <a:t>Purchase </a:t>
            </a:r>
            <a:r>
              <a:rPr lang="en-US" dirty="0"/>
              <a:t>VAT, import </a:t>
            </a:r>
            <a:r>
              <a:rPr lang="en-US" dirty="0" smtClean="0"/>
              <a:t>VAT, customs duty, stamp duty, registration fees</a:t>
            </a:r>
            <a:endParaRPr lang="en-US" dirty="0"/>
          </a:p>
          <a:p>
            <a:pPr marL="855663" indent="-855663">
              <a:buNone/>
            </a:pPr>
            <a:endParaRPr lang="en-US" dirty="0" smtClean="0"/>
          </a:p>
          <a:p>
            <a:pPr marL="855663" indent="-855663">
              <a:buNone/>
            </a:pPr>
            <a:r>
              <a:rPr lang="en-US" dirty="0" smtClean="0"/>
              <a:t>2 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Term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en-US" b="1" dirty="0" smtClean="0"/>
              <a:t>WHT </a:t>
            </a:r>
            <a:r>
              <a:rPr lang="en-US" b="1" dirty="0"/>
              <a:t>(rent and </a:t>
            </a:r>
            <a:r>
              <a:rPr lang="en-US" b="1" dirty="0" smtClean="0"/>
              <a:t>interest)</a:t>
            </a:r>
            <a:r>
              <a:rPr lang="en-US" dirty="0" smtClean="0"/>
              <a:t>, VAT, </a:t>
            </a:r>
            <a:r>
              <a:rPr lang="en-US" b="1" dirty="0"/>
              <a:t>Corporate tax</a:t>
            </a:r>
            <a:r>
              <a:rPr lang="en-US" dirty="0"/>
              <a:t> (rate, </a:t>
            </a:r>
            <a:r>
              <a:rPr lang="en-US" dirty="0" smtClean="0"/>
              <a:t>deductions, grouping)</a:t>
            </a:r>
            <a:endParaRPr lang="en-US" dirty="0"/>
          </a:p>
          <a:p>
            <a:pPr marL="855663" indent="-855663">
              <a:buNone/>
            </a:pPr>
            <a:endParaRPr lang="en-US" dirty="0" smtClean="0"/>
          </a:p>
          <a:p>
            <a:pPr marL="855663" indent="-855663">
              <a:buNone/>
            </a:pPr>
            <a:r>
              <a:rPr lang="en-US" dirty="0" smtClean="0"/>
              <a:t>3 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Exit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en-US" dirty="0"/>
              <a:t>Corporate tax (rate, deductions, </a:t>
            </a:r>
            <a:r>
              <a:rPr lang="en-US" dirty="0" smtClean="0"/>
              <a:t>recapture, grouping),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/>
              <a:t>transfer taxes</a:t>
            </a:r>
          </a:p>
          <a:p>
            <a:pPr marL="855663" indent="-855663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7285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68188"/>
            <a:ext cx="7886700" cy="52087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07251" y="4696566"/>
            <a:ext cx="1240473" cy="730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Lessee</a:t>
            </a:r>
            <a:endParaRPr lang="en-US" sz="2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en-US" sz="1600" b="1" dirty="0" smtClean="0">
                <a:solidFill>
                  <a:schemeClr val="tx2"/>
                </a:solidFill>
              </a:rPr>
              <a:t>[ ] </a:t>
            </a:r>
            <a:endParaRPr lang="en-US" sz="1600" b="1" dirty="0">
              <a:solidFill>
                <a:schemeClr val="tx2"/>
              </a:solidFill>
            </a:endParaRPr>
          </a:p>
        </p:txBody>
      </p:sp>
      <p:cxnSp>
        <p:nvCxnSpPr>
          <p:cNvPr id="5" name="Straight Connector 62"/>
          <p:cNvCxnSpPr>
            <a:cxnSpLocks noChangeShapeType="1"/>
            <a:stCxn id="6" idx="2"/>
            <a:endCxn id="4" idx="0"/>
          </p:cNvCxnSpPr>
          <p:nvPr/>
        </p:nvCxnSpPr>
        <p:spPr bwMode="auto">
          <a:xfrm>
            <a:off x="4327488" y="3735496"/>
            <a:ext cx="0" cy="961070"/>
          </a:xfrm>
          <a:prstGeom prst="line">
            <a:avLst/>
          </a:prstGeom>
          <a:noFill/>
          <a:ln w="25400" algn="ctr">
            <a:solidFill>
              <a:srgbClr val="4A7EBB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6" name="Rectangle 5"/>
          <p:cNvSpPr/>
          <p:nvPr/>
        </p:nvSpPr>
        <p:spPr>
          <a:xfrm>
            <a:off x="3707251" y="3004719"/>
            <a:ext cx="1240473" cy="730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3">
                <a:lumMod val="75000"/>
              </a:schemeClr>
            </a:solidFill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sz="2000" b="1" dirty="0" smtClean="0">
                <a:solidFill>
                  <a:schemeClr val="accent3">
                    <a:lumMod val="50000"/>
                  </a:schemeClr>
                </a:solidFill>
              </a:rPr>
              <a:t>Lessor</a:t>
            </a:r>
            <a:endParaRPr lang="en-AU" sz="20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en-AU" sz="1600" b="1" dirty="0">
                <a:solidFill>
                  <a:schemeClr val="accent3">
                    <a:lumMod val="50000"/>
                  </a:schemeClr>
                </a:solidFill>
              </a:rPr>
              <a:t>[Ireland]</a:t>
            </a:r>
          </a:p>
        </p:txBody>
      </p:sp>
      <p:sp>
        <p:nvSpPr>
          <p:cNvPr id="7" name="TextBox 37"/>
          <p:cNvSpPr txBox="1">
            <a:spLocks noChangeArrowheads="1"/>
          </p:cNvSpPr>
          <p:nvPr/>
        </p:nvSpPr>
        <p:spPr bwMode="auto">
          <a:xfrm>
            <a:off x="4499683" y="3682203"/>
            <a:ext cx="15370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000" dirty="0" smtClean="0">
                <a:solidFill>
                  <a:schemeClr val="tx2"/>
                </a:solidFill>
                <a:latin typeface="Calibri" pitchFamily="34" charset="0"/>
              </a:rPr>
              <a:t>Head lease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" name="TextBox 37"/>
          <p:cNvSpPr txBox="1">
            <a:spLocks noChangeArrowheads="1"/>
          </p:cNvSpPr>
          <p:nvPr/>
        </p:nvSpPr>
        <p:spPr bwMode="auto">
          <a:xfrm>
            <a:off x="5307422" y="2565283"/>
            <a:ext cx="32682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000" dirty="0" smtClean="0">
                <a:solidFill>
                  <a:schemeClr val="tx2"/>
                </a:solidFill>
                <a:latin typeface="Calibri" pitchFamily="34" charset="0"/>
              </a:rPr>
              <a:t>Loans, shares, other interests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14690" y="1329267"/>
            <a:ext cx="1240473" cy="730777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sz="2000" b="1" dirty="0" smtClean="0">
                <a:solidFill>
                  <a:schemeClr val="bg1">
                    <a:lumMod val="50000"/>
                  </a:schemeClr>
                </a:solidFill>
              </a:rPr>
              <a:t>Investors</a:t>
            </a:r>
            <a:endParaRPr lang="en-AU" sz="20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en-AU" sz="1600" b="1" dirty="0" smtClean="0">
                <a:solidFill>
                  <a:schemeClr val="bg1">
                    <a:lumMod val="50000"/>
                  </a:schemeClr>
                </a:solidFill>
              </a:rPr>
              <a:t>[ ]</a:t>
            </a:r>
            <a:endParaRPr lang="en-AU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8" name="Straight Connector 62"/>
          <p:cNvCxnSpPr>
            <a:cxnSpLocks noChangeShapeType="1"/>
          </p:cNvCxnSpPr>
          <p:nvPr/>
        </p:nvCxnSpPr>
        <p:spPr bwMode="auto">
          <a:xfrm flipH="1">
            <a:off x="4802619" y="2060044"/>
            <a:ext cx="832307" cy="944675"/>
          </a:xfrm>
          <a:prstGeom prst="line">
            <a:avLst/>
          </a:prstGeom>
          <a:noFill/>
          <a:ln w="25400" algn="ctr">
            <a:solidFill>
              <a:srgbClr val="4A7EBB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20" name="TextBox 37"/>
          <p:cNvSpPr txBox="1">
            <a:spLocks noChangeArrowheads="1"/>
          </p:cNvSpPr>
          <p:nvPr/>
        </p:nvSpPr>
        <p:spPr bwMode="auto">
          <a:xfrm>
            <a:off x="1219501" y="4001046"/>
            <a:ext cx="10892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000" b="1" i="1" dirty="0" smtClean="0">
                <a:solidFill>
                  <a:schemeClr val="tx2"/>
                </a:solidFill>
                <a:latin typeface="Calibri" pitchFamily="34" charset="0"/>
              </a:rPr>
              <a:t>No WHT</a:t>
            </a:r>
            <a:endParaRPr lang="en-US" sz="2000" b="1" i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1" name="TextBox 37"/>
          <p:cNvSpPr txBox="1">
            <a:spLocks noChangeArrowheads="1"/>
          </p:cNvSpPr>
          <p:nvPr/>
        </p:nvSpPr>
        <p:spPr bwMode="auto">
          <a:xfrm>
            <a:off x="628650" y="3134158"/>
            <a:ext cx="17598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000" b="1" i="1" dirty="0" smtClean="0">
                <a:solidFill>
                  <a:schemeClr val="tx2"/>
                </a:solidFill>
                <a:latin typeface="Calibri" pitchFamily="34" charset="0"/>
              </a:rPr>
              <a:t>Efficient tax</a:t>
            </a:r>
            <a:endParaRPr lang="en-US" sz="2000" b="1" i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2" name="TextBox 37"/>
          <p:cNvSpPr txBox="1">
            <a:spLocks noChangeArrowheads="1"/>
          </p:cNvSpPr>
          <p:nvPr/>
        </p:nvSpPr>
        <p:spPr bwMode="auto">
          <a:xfrm>
            <a:off x="1963271" y="2213719"/>
            <a:ext cx="10892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000" b="1" i="1" dirty="0" smtClean="0">
                <a:solidFill>
                  <a:schemeClr val="tx2"/>
                </a:solidFill>
                <a:latin typeface="Calibri" pitchFamily="34" charset="0"/>
              </a:rPr>
              <a:t>No WHT</a:t>
            </a:r>
            <a:endParaRPr lang="en-US" sz="2000" b="1" i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2527187" y="4006678"/>
            <a:ext cx="1210235" cy="408415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2218210" y="3128147"/>
            <a:ext cx="1210235" cy="408415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3217614" y="2219276"/>
            <a:ext cx="1210235" cy="408415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972111" y="4064175"/>
            <a:ext cx="710751" cy="178002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sz="1600" b="1" dirty="0" smtClean="0">
                <a:solidFill>
                  <a:schemeClr val="bg1">
                    <a:lumMod val="50000"/>
                  </a:schemeClr>
                </a:solidFill>
              </a:rPr>
              <a:t>[ ]</a:t>
            </a:r>
            <a:endParaRPr lang="en-AU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TextBox 37"/>
          <p:cNvSpPr txBox="1">
            <a:spLocks noChangeArrowheads="1"/>
          </p:cNvSpPr>
          <p:nvPr/>
        </p:nvSpPr>
        <p:spPr bwMode="auto">
          <a:xfrm>
            <a:off x="4480665" y="4240735"/>
            <a:ext cx="15370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000" dirty="0" smtClean="0">
                <a:solidFill>
                  <a:schemeClr val="tx2"/>
                </a:solidFill>
                <a:latin typeface="Calibri" pitchFamily="34" charset="0"/>
              </a:rPr>
              <a:t>Sub lease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03412" y="365126"/>
            <a:ext cx="8740588" cy="964141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Suitable jurisdictions for operating leasing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5454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381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2859" y="2219076"/>
            <a:ext cx="3421467" cy="14763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AU" sz="3200" b="1" dirty="0" smtClean="0"/>
              <a:t>John Fulton</a:t>
            </a:r>
          </a:p>
          <a:p>
            <a:pPr marL="0" indent="0" algn="ctr">
              <a:buNone/>
            </a:pPr>
            <a:r>
              <a:rPr lang="en-AU" sz="3200" b="1" dirty="0" smtClean="0"/>
              <a:t>Head of Tax</a:t>
            </a:r>
          </a:p>
          <a:p>
            <a:pPr marL="0" indent="0" algn="ctr">
              <a:buNone/>
            </a:pPr>
            <a:r>
              <a:rPr lang="en-AU" sz="2200" u="sng" dirty="0" smtClean="0"/>
              <a:t>john.fulton@hkac.com</a:t>
            </a:r>
            <a:endParaRPr lang="en-US" sz="2200" u="sng" dirty="0"/>
          </a:p>
        </p:txBody>
      </p:sp>
    </p:spTree>
    <p:extLst>
      <p:ext uri="{BB962C8B-B14F-4D97-AF65-F5344CB8AC3E}">
        <p14:creationId xmlns:p14="http://schemas.microsoft.com/office/powerpoint/2010/main" val="428857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Transaction structure &amp; jurisdictions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1	Developing a deal structure with SPC</a:t>
            </a:r>
            <a:endParaRPr lang="en-US" sz="32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3200" b="1" dirty="0" smtClean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689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Transaction structure &amp; jurisdictions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2</a:t>
            </a:r>
            <a:r>
              <a:rPr lang="en-US" sz="3200" b="1" dirty="0">
                <a:solidFill>
                  <a:srgbClr val="002060"/>
                </a:solidFill>
              </a:rPr>
              <a:t>	Tradability of assets</a:t>
            </a:r>
            <a:endParaRPr lang="en-US" sz="32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3200" b="1" dirty="0" smtClean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854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Transaction structure &amp; jurisdictions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9262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3</a:t>
            </a:r>
            <a:r>
              <a:rPr lang="en-US" sz="3200" b="1" dirty="0">
                <a:solidFill>
                  <a:srgbClr val="002060"/>
                </a:solidFill>
              </a:rPr>
              <a:t>	</a:t>
            </a:r>
            <a:r>
              <a:rPr lang="en-US" sz="3200" b="1" dirty="0" smtClean="0">
                <a:solidFill>
                  <a:srgbClr val="002060"/>
                </a:solidFill>
              </a:rPr>
              <a:t>Suitable </a:t>
            </a:r>
            <a:r>
              <a:rPr lang="en-US" sz="3200" b="1" dirty="0">
                <a:solidFill>
                  <a:srgbClr val="002060"/>
                </a:solidFill>
              </a:rPr>
              <a:t>jurisdictions for operating leasing</a:t>
            </a:r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141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Transaction structure &amp; jurisdictions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1	Developing a deal structure with SPC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2</a:t>
            </a:r>
            <a:r>
              <a:rPr lang="en-US" b="1" dirty="0">
                <a:solidFill>
                  <a:srgbClr val="002060"/>
                </a:solidFill>
              </a:rPr>
              <a:t>	Tradability of assets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3</a:t>
            </a:r>
            <a:r>
              <a:rPr lang="en-US" b="1" dirty="0">
                <a:solidFill>
                  <a:srgbClr val="002060"/>
                </a:solidFill>
              </a:rPr>
              <a:t>	</a:t>
            </a:r>
            <a:r>
              <a:rPr lang="en-US" b="1" dirty="0" smtClean="0">
                <a:solidFill>
                  <a:srgbClr val="002060"/>
                </a:solidFill>
              </a:rPr>
              <a:t>Suitable </a:t>
            </a:r>
            <a:r>
              <a:rPr lang="en-US" b="1" dirty="0">
                <a:solidFill>
                  <a:srgbClr val="002060"/>
                </a:solidFill>
              </a:rPr>
              <a:t>jurisdictions for operating leasing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86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43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Transaction structure &amp; jurisdictions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1	Developing a deal structure with SPC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4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Developing a deal structure with SPC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68188"/>
            <a:ext cx="7886700" cy="52087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07251" y="4696566"/>
            <a:ext cx="1240473" cy="730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Lessee</a:t>
            </a:r>
            <a:endParaRPr lang="en-US" sz="2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en-US" sz="1600" b="1" dirty="0" smtClean="0">
                <a:solidFill>
                  <a:schemeClr val="tx2"/>
                </a:solidFill>
              </a:rPr>
              <a:t>[ ] </a:t>
            </a:r>
            <a:endParaRPr lang="en-US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432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1164</TotalTime>
  <Words>312</Words>
  <Application>Microsoft Office PowerPoint</Application>
  <PresentationFormat>On-screen Show (4:3)</PresentationFormat>
  <Paragraphs>143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Transaction structure &amp; jurisdictions</vt:lpstr>
      <vt:lpstr>PowerPoint Presentation</vt:lpstr>
      <vt:lpstr>Transaction structure &amp; jurisdictions</vt:lpstr>
      <vt:lpstr>Transaction structure &amp; jurisdictions</vt:lpstr>
      <vt:lpstr>Transaction structure &amp; jurisdictions</vt:lpstr>
      <vt:lpstr>Transaction structure &amp; jurisdictions</vt:lpstr>
      <vt:lpstr>PowerPoint Presentation</vt:lpstr>
      <vt:lpstr>Transaction structure &amp; jurisdictions</vt:lpstr>
      <vt:lpstr>Developing a deal structure with SPC</vt:lpstr>
      <vt:lpstr>Developing a deal structure with SPC</vt:lpstr>
      <vt:lpstr>Developing a deal structure with SPC</vt:lpstr>
      <vt:lpstr>Developing a deal structure with SPC</vt:lpstr>
      <vt:lpstr>Developing a deal structure with SPC</vt:lpstr>
      <vt:lpstr>Developing a deal structure with SPC</vt:lpstr>
      <vt:lpstr>Developing a deal structure with SPC</vt:lpstr>
      <vt:lpstr>PowerPoint Presentation</vt:lpstr>
      <vt:lpstr>Transaction structure &amp; jurisdictions</vt:lpstr>
      <vt:lpstr>Developing a deal structure with SPC</vt:lpstr>
      <vt:lpstr>Developing a deal structure with SPC</vt:lpstr>
      <vt:lpstr>Developing a deal structure with SPC</vt:lpstr>
      <vt:lpstr>PowerPoint Presentation</vt:lpstr>
      <vt:lpstr>Transaction structure &amp; jurisdictions</vt:lpstr>
      <vt:lpstr>Tradability of assets</vt:lpstr>
      <vt:lpstr>PowerPoint Presentation</vt:lpstr>
      <vt:lpstr>Transaction structure &amp; jurisdictions</vt:lpstr>
      <vt:lpstr>Suitable jurisdictions for operating leasing</vt:lpstr>
      <vt:lpstr>Suitable jurisdictions for operating leasing</vt:lpstr>
      <vt:lpstr>PowerPoint Presentation</vt:lpstr>
      <vt:lpstr>Thank you</vt:lpstr>
    </vt:vector>
  </TitlesOfParts>
  <Company>Hong Kong Aviation Capital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Peter.Huijbers@hkac.com</dc:creator>
  <cp:lastModifiedBy>John Fulton</cp:lastModifiedBy>
  <cp:revision>52</cp:revision>
  <dcterms:created xsi:type="dcterms:W3CDTF">2015-08-20T02:29:46Z</dcterms:created>
  <dcterms:modified xsi:type="dcterms:W3CDTF">2015-11-01T05:56:06Z</dcterms:modified>
</cp:coreProperties>
</file>